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1.jpg" ContentType="image/jpg"/>
  <Override PartName="/ppt/media/image12.jpg" ContentType="image/jpg"/>
  <Override PartName="/ppt/media/image16.jpg" ContentType="image/jpg"/>
  <Override PartName="/ppt/media/image18.jpg" ContentType="image/jpg"/>
  <Override PartName="/ppt/media/image19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30.jpg" ContentType="image/jpg"/>
  <Override PartName="/ppt/media/image31.jpg" ContentType="image/jpg"/>
  <Override PartName="/ppt/media/image33.jpg" ContentType="image/jpg"/>
  <Override PartName="/ppt/media/image38.jpg" ContentType="image/jpg"/>
  <Override PartName="/ppt/media/image39.jpg" ContentType="image/jpg"/>
  <Override PartName="/ppt/media/image41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7" r:id="rId3"/>
    <p:sldId id="278" r:id="rId4"/>
    <p:sldId id="283" r:id="rId5"/>
    <p:sldId id="281" r:id="rId6"/>
    <p:sldId id="284" r:id="rId7"/>
    <p:sldId id="282" r:id="rId8"/>
    <p:sldId id="285" r:id="rId9"/>
    <p:sldId id="286" r:id="rId10"/>
    <p:sldId id="280" r:id="rId11"/>
    <p:sldId id="256" r:id="rId12"/>
    <p:sldId id="257" r:id="rId13"/>
    <p:sldId id="258" r:id="rId14"/>
    <p:sldId id="259" r:id="rId15"/>
    <p:sldId id="291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6" r:id="rId29"/>
    <p:sldId id="274" r:id="rId30"/>
    <p:sldId id="275" r:id="rId31"/>
    <p:sldId id="288" r:id="rId32"/>
  </p:sldIdLst>
  <p:sldSz cx="15544800" cy="10058400"/>
  <p:notesSz cx="155448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9" autoAdjust="0"/>
    <p:restoredTop sz="94660"/>
  </p:normalViewPr>
  <p:slideViewPr>
    <p:cSldViewPr>
      <p:cViewPr varScale="1">
        <p:scale>
          <a:sx n="48" d="100"/>
          <a:sy n="48" d="100"/>
        </p:scale>
        <p:origin x="162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5860" y="3118104"/>
            <a:ext cx="1321308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19406"/>
          <a:stretch/>
        </p:blipFill>
        <p:spPr>
          <a:xfrm>
            <a:off x="11452965" y="1"/>
            <a:ext cx="3947233" cy="10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5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19406"/>
          <a:stretch/>
        </p:blipFill>
        <p:spPr>
          <a:xfrm>
            <a:off x="11452965" y="1"/>
            <a:ext cx="3947233" cy="10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19406"/>
          <a:stretch/>
        </p:blipFill>
        <p:spPr>
          <a:xfrm>
            <a:off x="11452965" y="1"/>
            <a:ext cx="3947233" cy="10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5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19406"/>
          <a:stretch/>
        </p:blipFill>
        <p:spPr>
          <a:xfrm>
            <a:off x="11452965" y="1"/>
            <a:ext cx="3947233" cy="10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1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40" y="402336"/>
            <a:ext cx="1399032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7240" y="2313432"/>
            <a:ext cx="1399032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6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2256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0"/>
            <a:ext cx="14859000" cy="738664"/>
          </a:xfrm>
        </p:spPr>
        <p:txBody>
          <a:bodyPr/>
          <a:lstStyle/>
          <a:p>
            <a:r>
              <a:rPr lang="en-US" sz="4800" dirty="0" smtClean="0">
                <a:latin typeface="Rockwell" panose="02060603020205020403" pitchFamily="18" charset="0"/>
              </a:rPr>
              <a:t>Proposed Placement of Photovoltaic “Solar” Shelters</a:t>
            </a:r>
            <a:endParaRPr lang="en-US" sz="4800" dirty="0">
              <a:latin typeface="Rockwell" panose="02060603020205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2057400" y="7467600"/>
            <a:ext cx="10881360" cy="1661993"/>
          </a:xfrm>
        </p:spPr>
        <p:txBody>
          <a:bodyPr/>
          <a:lstStyle/>
          <a:p>
            <a:pPr algn="ctr"/>
            <a:r>
              <a:rPr lang="en-US" sz="3600" dirty="0" smtClean="0">
                <a:latin typeface="Rockwell" panose="02060603020205020403" pitchFamily="18" charset="0"/>
              </a:rPr>
              <a:t>Fullerton School District</a:t>
            </a:r>
          </a:p>
          <a:p>
            <a:pPr algn="ctr"/>
            <a:r>
              <a:rPr lang="en-US" sz="3600" dirty="0" smtClean="0">
                <a:latin typeface="Rockwell" panose="02060603020205020403" pitchFamily="18" charset="0"/>
              </a:rPr>
              <a:t>Board of Education Meeting</a:t>
            </a:r>
          </a:p>
          <a:p>
            <a:pPr algn="ctr"/>
            <a:r>
              <a:rPr lang="en-US" sz="3600" dirty="0" smtClean="0">
                <a:latin typeface="Rockwell" panose="02060603020205020403" pitchFamily="18" charset="0"/>
              </a:rPr>
              <a:t>March 12, 2019</a:t>
            </a:r>
            <a:endParaRPr lang="en-US" sz="3600" dirty="0">
              <a:latin typeface="Rockwell" panose="020606030202050204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150588-3BCA-4E3F-B445-27D9DBA211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776" y="2286000"/>
            <a:ext cx="7604607" cy="48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13693897" cy="43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3009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Layouts\2018‐03‐10_Schematic\Acacia</a:t>
            </a:r>
            <a:r>
              <a:rPr sz="800" spc="16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ES_S02_sap_2019‐02‐08.png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309" y="9807954"/>
            <a:ext cx="17348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Full‐SD_SAS_v1.230_sp_2019‐02‐08.xlsm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618" y="9807954"/>
            <a:ext cx="784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2/8/2019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676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87%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2195" y="9807954"/>
            <a:ext cx="2306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48.510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69.300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306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117.810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Acacia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259000-023981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306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117.810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9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537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73914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ACACIA ELEMENTARY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022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1200 N ACACIA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74959" y="454387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36735" y="2286000"/>
            <a:ext cx="570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ACACIA ELEMENTARY 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9269087" y="3200400"/>
            <a:ext cx="520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521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Layouts\2018‐03‐10_Schematic\Beechwood</a:t>
            </a:r>
            <a:r>
              <a:rPr sz="800" spc="12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ES_S02_sap_2019‐02‐08.png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50487" y="9807954"/>
            <a:ext cx="17329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Full‐SD_SAS_v1.230_sp_2019‐02‐08.xlsm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379" y="9807954"/>
            <a:ext cx="784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2/8/2019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518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85%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2057" y="9807954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99.330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181°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69.300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438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168.630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Beechwood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839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V349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-008813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438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168.630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314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340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839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55118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BEECHWOOD ELEMENTARY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022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71219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780 BEECHWOOD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69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36735" y="2286000"/>
            <a:ext cx="570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BEECHWOOD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820" y="9638792"/>
            <a:ext cx="5720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Layouts\2019‐02‐08_Constrained\Commonwealth</a:t>
            </a:r>
            <a:r>
              <a:rPr sz="800" spc="1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ES_S01_sap_2018‐3‐10.png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5546" y="9638792"/>
            <a:ext cx="1733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Full‐SD_SAS_v1.235_sp_2019‐02‐27.xlsm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8674" y="9638792"/>
            <a:ext cx="83629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2/27/2019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35586" y="9638792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86%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8017" y="9638792"/>
            <a:ext cx="2308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Template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-3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94064" y="1149096"/>
          <a:ext cx="6061708" cy="649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044575"/>
                <a:gridCol w="521970"/>
              </a:tblGrid>
              <a:tr h="30784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8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124.740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77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124.740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94064" y="4520184"/>
          <a:ext cx="6061073" cy="483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565910"/>
              </a:tblGrid>
              <a:tr h="307848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5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Commonwealth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259000-073203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124.740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8515" y="466344"/>
          <a:ext cx="14872968" cy="9243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8040"/>
                <a:gridCol w="2869565"/>
                <a:gridCol w="3119754"/>
                <a:gridCol w="2947670"/>
                <a:gridCol w="2567939"/>
              </a:tblGrid>
              <a:tr h="7310627">
                <a:tc gridSpan="5">
                  <a:txBody>
                    <a:bodyPr/>
                    <a:lstStyle/>
                    <a:p>
                      <a:pPr marL="891857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8593455" marR="1202690">
                        <a:lnSpc>
                          <a:spcPct val="11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433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270446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60790" indent="-171450">
                        <a:lnSpc>
                          <a:spcPct val="100000"/>
                        </a:lnSpc>
                        <a:spcBef>
                          <a:spcPts val="270"/>
                        </a:spcBef>
                        <a:buAutoNum type="arabicPeriod"/>
                        <a:tabLst>
                          <a:tab pos="886142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5952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15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effect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244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24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1305" algn="r">
                        <a:lnSpc>
                          <a:spcPts val="1070"/>
                        </a:lnSpc>
                        <a:spcBef>
                          <a:spcPts val="10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LE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570865" marR="598805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74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9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6865" indent="-1708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of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16865" marR="3409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not to be disclosed to others without written 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consent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8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6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7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51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21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573">
                <a:tc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COMMONWEALTH ELEMENTARY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35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2200 E COMMONWEALTH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60"/>
                        </a:lnSpc>
                        <a:tabLst>
                          <a:tab pos="1278255" algn="l"/>
                        </a:tabLst>
                      </a:pPr>
                      <a:r>
                        <a:rPr sz="1650" b="1" spc="-7" baseline="252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2/13/2019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96823" y="598932"/>
            <a:ext cx="8191500" cy="8212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65191" y="8087617"/>
            <a:ext cx="338149" cy="469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1768" y="8236690"/>
            <a:ext cx="298845" cy="239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1911" y="7961871"/>
            <a:ext cx="334138" cy="192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3500" y="8593137"/>
            <a:ext cx="420623" cy="36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62559" y="7818119"/>
            <a:ext cx="1812035" cy="5857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0974" y="8759209"/>
            <a:ext cx="226670" cy="1873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COMMONWEALTH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79279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Layouts\2019‐02‐08_Constrained\District Office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&amp;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Pacific Drive</a:t>
            </a:r>
            <a:r>
              <a:rPr sz="800" spc="4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ES_S04_jsr_2018‐06‐26.pn Full‐SD_SAS_v1.233_sp_2019‐02‐13.xlsm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21321" y="9807954"/>
            <a:ext cx="83629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2/14/2019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15047" y="9807954"/>
            <a:ext cx="201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87%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45847" y="9807954"/>
            <a:ext cx="201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86%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65977" y="9807954"/>
            <a:ext cx="201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84%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70160" y="9807954"/>
            <a:ext cx="23094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SAS 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2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999744"/>
          <a:ext cx="6057898" cy="13822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Carport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216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83.160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396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152.460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50.820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50.820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50.820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1,008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388.080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877300" y="4495800"/>
          <a:ext cx="6057899" cy="1046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District Office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259000-041676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216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83.160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5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District Office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259000-039565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396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152.460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Pacific Drive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V349N-000365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396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152.460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A,B,C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1,008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388.080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35279" y="292608"/>
          <a:ext cx="14839949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1138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S06‐L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635" algn="ctr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DISTRICT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OFFICE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PACIFIC DRIVE</a:t>
                      </a:r>
                      <a:r>
                        <a:rPr sz="12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ELEMENTARY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022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92810">
                        <a:lnSpc>
                          <a:spcPts val="141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1401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W VALENCIA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69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2/13/2019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936735" y="2282710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PACIFIC DRIVE, DISTRICT OFFICE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820" y="9638792"/>
            <a:ext cx="5568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Layouts\2019‐02‐08_Constrained\Fern Drive</a:t>
            </a:r>
            <a:r>
              <a:rPr sz="800" spc="1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ES_S01_pms_2019‐03‐21.png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5536" y="9638792"/>
            <a:ext cx="1734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Full‐SD_SAS_v1.240_ps_2019‐03‐21.xlsm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9002" y="9638792"/>
            <a:ext cx="836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3/21/2019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36187" y="9638792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82%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8679" y="9638792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94063" y="1149096"/>
          <a:ext cx="6061708" cy="6492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044575"/>
                <a:gridCol w="521970"/>
              </a:tblGrid>
              <a:tr h="30784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0" algn="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8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216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83.160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77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216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83.160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94064" y="4520184"/>
          <a:ext cx="6061073" cy="483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565910"/>
              </a:tblGrid>
              <a:tr h="307848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5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Fern Drive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259000-080549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216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891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83.160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8515" y="466344"/>
          <a:ext cx="14871064" cy="9243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8040"/>
                <a:gridCol w="2869565"/>
                <a:gridCol w="2305050"/>
                <a:gridCol w="814070"/>
                <a:gridCol w="2947034"/>
                <a:gridCol w="2567305"/>
              </a:tblGrid>
              <a:tr h="7310627">
                <a:tc gridSpan="6">
                  <a:txBody>
                    <a:bodyPr/>
                    <a:lstStyle/>
                    <a:p>
                      <a:pPr marL="891857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8593455" marR="1201420">
                        <a:lnSpc>
                          <a:spcPct val="11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512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270446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60790" indent="-171450">
                        <a:lnSpc>
                          <a:spcPct val="100000"/>
                        </a:lnSpc>
                        <a:spcBef>
                          <a:spcPts val="270"/>
                        </a:spcBef>
                        <a:buAutoNum type="arabicPeriod"/>
                        <a:tabLst>
                          <a:tab pos="886142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5952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15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effect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244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24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070"/>
                        </a:lnSpc>
                        <a:spcBef>
                          <a:spcPts val="10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570865" marR="598805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74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9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6865" indent="-1708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property of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16865" marR="3409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not to be disclosed to others without written 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consent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8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6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7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50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21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573">
                <a:tc>
                  <a:txBody>
                    <a:bodyPr/>
                    <a:lstStyle/>
                    <a:p>
                      <a:pPr marL="60642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FERN DRIVE ELEMENTARY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419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ts val="135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1400 W FERN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60"/>
                        </a:lnSpc>
                        <a:tabLst>
                          <a:tab pos="1278255" algn="l"/>
                        </a:tabLst>
                      </a:pPr>
                      <a:r>
                        <a:rPr sz="1650" b="1" spc="-7" baseline="252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3/21/2019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PMS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96823" y="598932"/>
            <a:ext cx="8191500" cy="8212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65191" y="8087617"/>
            <a:ext cx="338149" cy="469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1768" y="8236690"/>
            <a:ext cx="298845" cy="239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1911" y="7961871"/>
            <a:ext cx="334138" cy="192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3500" y="8593137"/>
            <a:ext cx="420623" cy="36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62559" y="7818119"/>
            <a:ext cx="1812035" cy="5857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0974" y="8759209"/>
            <a:ext cx="226670" cy="1873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FERN ELEMENTARY</a:t>
            </a:r>
          </a:p>
          <a:p>
            <a:pPr algn="ctr"/>
            <a:r>
              <a:rPr lang="en-US" sz="2000" dirty="0" smtClean="0"/>
              <a:t>Proposed New Placement 3/22/19</a:t>
            </a:r>
            <a:r>
              <a:rPr lang="en-US" sz="4800" dirty="0" smtClean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94195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2108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Layouts\2018‐03‐10_Schematic\Fisler</a:t>
            </a:r>
            <a:r>
              <a:rPr sz="800" spc="15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ES_S03_jsr_2018‐04‐03.png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069" y="9807954"/>
            <a:ext cx="17348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Full‐SD_SAS_v1.230_sp_2019‐02‐08.xlsm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618" y="9807954"/>
            <a:ext cx="784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2/8/2019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676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78%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2195" y="9807954"/>
            <a:ext cx="2306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Carport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294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113.190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107°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Carport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294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113.190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107°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588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226.380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Fisler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839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V349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-000348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588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226.380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8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3905"/>
                <a:gridCol w="2593339"/>
                <a:gridCol w="2837815"/>
                <a:gridCol w="2313304"/>
                <a:gridCol w="815975"/>
                <a:gridCol w="2944495"/>
                <a:gridCol w="2571115"/>
              </a:tblGrid>
              <a:tr h="7578851">
                <a:tc gridSpan="7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164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S04‐L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 gridSpan="2">
                  <a:txBody>
                    <a:bodyPr/>
                    <a:lstStyle/>
                    <a:p>
                      <a:pPr marL="77089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FISLER ELEMENTARY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022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1350 STARBUCK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FISLER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5632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Layouts\2019‐02‐08_Constrained\Golden Hill</a:t>
            </a:r>
            <a:r>
              <a:rPr sz="800" spc="14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ES_S02_sap_2018‐03‐11.png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681" y="9807954"/>
            <a:ext cx="1733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Full‐SD_SAS_v1.233_sp_2019‐02‐13.xlsm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175" y="9807954"/>
            <a:ext cx="83629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2/14/2019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182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76%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1639" y="9807954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675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120.120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261°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120.120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 marR="185420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Golden Hill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259000-084459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120.120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9" cy="9538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1420">
                        <a:lnSpc>
                          <a:spcPct val="114599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nominal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293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property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6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33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3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588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55880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GOLDEN HILL ELEMENTARY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15" algn="ctr">
                        <a:lnSpc>
                          <a:spcPts val="141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732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BARRIS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2/13/2019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7"/>
            <a:ext cx="7944611" cy="868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739" y="8193285"/>
            <a:ext cx="348758" cy="481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67" y="8350030"/>
            <a:ext cx="272678" cy="251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245" y="8062702"/>
            <a:ext cx="323617" cy="201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9288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20556" y="8887968"/>
            <a:ext cx="277088" cy="2118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GOLDEN HILL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648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Layouts\2018‐03‐10_Schematic\Hermosa Drive</a:t>
            </a:r>
            <a:r>
              <a:rPr sz="800" spc="1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ES_S02_sap_2019‐01‐24.png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650" y="9807954"/>
            <a:ext cx="1734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Full‐SD_SAS_v1.230_sp_2019‐02‐08.xlsm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399" y="9807954"/>
            <a:ext cx="784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2/8/2019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457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85%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1976" y="9807954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6751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99.330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153°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99.330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Hermosa Drive ES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259000-071826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70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99.330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9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length = 33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ft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44450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HERMOSA DRIVE ELEMENTARY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31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 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" algn="ctr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400 E HERMOSA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22181" y="454387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127000">
              <a:schemeClr val="bg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HERMOSA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60331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Layouts\2019‐02‐08_Constrained\Ladera Vista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JHS_S03_sap_2019‐02‐08_option2.png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934" y="9807954"/>
            <a:ext cx="17322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Full‐SD_SAS_v1.233_sp_2019‐02‐13.xlsm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1168" y="9807954"/>
            <a:ext cx="836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9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2/13/2019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5610" y="9807954"/>
            <a:ext cx="201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83%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1026" y="9807954"/>
            <a:ext cx="2308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1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138.600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199°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138.600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196°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277.200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Ladera Vista JHS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839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V349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-017710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277.200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314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3128644"/>
                <a:gridCol w="2944495"/>
                <a:gridCol w="2571115"/>
              </a:tblGrid>
              <a:tr h="7578851">
                <a:tc gridSpan="5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560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130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LE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LADERA VISTA JUNIOR HIGH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 SCHOOL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1700 E COMMONWEALTH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2/13/2019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LADERA VISTA JUNIOR HIGH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612447"/>
            <a:ext cx="13213080" cy="1231106"/>
          </a:xfrm>
        </p:spPr>
        <p:txBody>
          <a:bodyPr/>
          <a:lstStyle/>
          <a:p>
            <a:pPr algn="ctr"/>
            <a:r>
              <a:rPr lang="en-US" sz="8000" dirty="0" smtClean="0">
                <a:latin typeface="Rockwell" panose="02060603020205020403" pitchFamily="18" charset="0"/>
              </a:rPr>
              <a:t>What’s Our Why?</a:t>
            </a:r>
            <a:endParaRPr lang="en-US" sz="8000" dirty="0">
              <a:latin typeface="Rockwell" panose="02060603020205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381000" y="2057400"/>
            <a:ext cx="11887200" cy="4985980"/>
          </a:xfrm>
        </p:spPr>
        <p:txBody>
          <a:bodyPr/>
          <a:lstStyle/>
          <a:p>
            <a:pPr marL="742950" indent="-742950" algn="l">
              <a:buAutoNum type="arabicPeriod"/>
            </a:pPr>
            <a:r>
              <a:rPr lang="en-US" sz="3600" dirty="0" smtClean="0"/>
              <a:t>Need to replace aging lunch shelters</a:t>
            </a:r>
          </a:p>
          <a:p>
            <a:pPr marL="742950" indent="-742950" algn="l">
              <a:buAutoNum type="arabicPeriod"/>
            </a:pPr>
            <a:r>
              <a:rPr lang="en-US" sz="3600" dirty="0" smtClean="0"/>
              <a:t>Need additional parking at the District Office</a:t>
            </a:r>
          </a:p>
          <a:p>
            <a:pPr marL="742950" indent="-742950" algn="l">
              <a:buAutoNum type="arabicPeriod"/>
            </a:pPr>
            <a:r>
              <a:rPr lang="en-US" sz="3600" dirty="0" smtClean="0"/>
              <a:t>Need larger lunch shelters at various schools</a:t>
            </a:r>
          </a:p>
          <a:p>
            <a:pPr marL="742950" indent="-742950" algn="l">
              <a:buAutoNum type="arabicPeriod"/>
            </a:pPr>
            <a:r>
              <a:rPr lang="en-US" sz="3600" dirty="0" smtClean="0"/>
              <a:t>Reducing future electric utility bills</a:t>
            </a:r>
          </a:p>
          <a:p>
            <a:pPr marL="742950" indent="-742950" algn="l">
              <a:buAutoNum type="arabicPeriod"/>
            </a:pPr>
            <a:r>
              <a:rPr lang="en-US" sz="3600" dirty="0" smtClean="0"/>
              <a:t>Better for the environment</a:t>
            </a:r>
          </a:p>
          <a:p>
            <a:pPr marL="742950" indent="-742950" algn="l">
              <a:buAutoNum type="arabicPeriod"/>
            </a:pPr>
            <a:r>
              <a:rPr lang="en-US" sz="3600" dirty="0" smtClean="0"/>
              <a:t>Will create shaded areas for outdoor learning</a:t>
            </a:r>
          </a:p>
          <a:p>
            <a:pPr algn="l"/>
            <a:r>
              <a:rPr lang="en-US" sz="3600" dirty="0"/>
              <a:t> </a:t>
            </a:r>
            <a:r>
              <a:rPr lang="en-US" sz="3600" dirty="0" smtClean="0"/>
              <a:t>      and recess</a:t>
            </a:r>
          </a:p>
          <a:p>
            <a:pPr algn="l"/>
            <a:r>
              <a:rPr lang="en-US" sz="3600" dirty="0" smtClean="0"/>
              <a:t>7.    District is receiving over $4.5 million in lunch, </a:t>
            </a:r>
          </a:p>
          <a:p>
            <a:pPr algn="l"/>
            <a:r>
              <a:rPr lang="en-US" sz="3600" dirty="0"/>
              <a:t> </a:t>
            </a:r>
            <a:r>
              <a:rPr lang="en-US" sz="3600" dirty="0" smtClean="0"/>
              <a:t>      shade, and parking </a:t>
            </a:r>
            <a:r>
              <a:rPr lang="en-US" sz="3600" dirty="0"/>
              <a:t>s</a:t>
            </a:r>
            <a:r>
              <a:rPr lang="en-US" sz="3600" dirty="0" smtClean="0"/>
              <a:t>helters at no cost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209800"/>
            <a:ext cx="5346700" cy="40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820" y="9638792"/>
            <a:ext cx="56394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Layouts\2019‐02‐08_Constrained\Laguna Road</a:t>
            </a:r>
            <a:r>
              <a:rPr sz="800" spc="2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ES_S02_sap_2019‐02‐08.png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5607" y="9638792"/>
            <a:ext cx="1733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Full‐SD_SAS_v1.236_sp_2019‐02‐27.xlsm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8736" y="9638792"/>
            <a:ext cx="83629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2/27/2019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35647" y="9638792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83%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8078" y="9638792"/>
            <a:ext cx="2308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Template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-3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94064" y="1149096"/>
          <a:ext cx="6061708" cy="649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044575"/>
                <a:gridCol w="521970"/>
              </a:tblGrid>
              <a:tr h="30784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8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138.600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113°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77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138.600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94064" y="4520184"/>
          <a:ext cx="6061073" cy="483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565910"/>
              </a:tblGrid>
              <a:tr h="307848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5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Laguna Road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259000-063238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138.600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8515" y="466344"/>
          <a:ext cx="14871064" cy="9243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8040"/>
                <a:gridCol w="2869565"/>
                <a:gridCol w="2305050"/>
                <a:gridCol w="814070"/>
                <a:gridCol w="2947034"/>
                <a:gridCol w="2567305"/>
              </a:tblGrid>
              <a:tr h="7310627">
                <a:tc gridSpan="6">
                  <a:txBody>
                    <a:bodyPr/>
                    <a:lstStyle/>
                    <a:p>
                      <a:pPr marL="891857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8593455" marR="1202690">
                        <a:lnSpc>
                          <a:spcPct val="11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351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270446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60790" indent="-171450">
                        <a:lnSpc>
                          <a:spcPct val="100000"/>
                        </a:lnSpc>
                        <a:spcBef>
                          <a:spcPts val="270"/>
                        </a:spcBef>
                        <a:buAutoNum type="arabicPeriod"/>
                        <a:tabLst>
                          <a:tab pos="886142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5952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15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effect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244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24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070"/>
                        </a:lnSpc>
                        <a:spcBef>
                          <a:spcPts val="10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570865" marR="598805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74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9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6865" indent="-1708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of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16865" marR="3409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not to be disclosed to others without written 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consent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8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6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7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51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21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573">
                <a:tc>
                  <a:txBody>
                    <a:bodyPr/>
                    <a:lstStyle/>
                    <a:p>
                      <a:pPr marL="508634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LAGUNA ROAD ELEMENTARY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419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ts val="135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300 LAGUNA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RD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60"/>
                        </a:lnSpc>
                        <a:tabLst>
                          <a:tab pos="1278255" algn="l"/>
                        </a:tabLst>
                      </a:pPr>
                      <a:r>
                        <a:rPr sz="1650" b="1" spc="-7" baseline="252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2/27/2019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96823" y="598931"/>
            <a:ext cx="8354568" cy="7866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65191" y="8087617"/>
            <a:ext cx="338149" cy="469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1768" y="8236690"/>
            <a:ext cx="298845" cy="239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1911" y="7961871"/>
            <a:ext cx="334138" cy="192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3500" y="8593137"/>
            <a:ext cx="420623" cy="36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62559" y="7818119"/>
            <a:ext cx="1812035" cy="5857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0974" y="8759209"/>
            <a:ext cx="226670" cy="1873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LAGUNA ROAD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2978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Layouts\2018‐03‐10_Schematic\Maple</a:t>
            </a:r>
            <a:r>
              <a:rPr sz="800" spc="16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ES_S01_sap_2018‐03‐11.png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540" y="9807954"/>
            <a:ext cx="1734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Full‐SD_SAS_v1.230_sp_2019‐02‐08.xlsm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283" y="9807954"/>
            <a:ext cx="784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2/8/2019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341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81%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1860" y="9807954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1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53.130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138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53.130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106.260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Maple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259000-056151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106.260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9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length = 98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ft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S01‐L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75247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MAPLE ELEMENTARY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31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 SCHOOL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" algn="ctr">
                        <a:lnSpc>
                          <a:spcPts val="141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244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 VALENCIA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MAPLE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627" y="9763759"/>
            <a:ext cx="54521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Layouts\2019‐02‐08_Constrained\Nicolas</a:t>
            </a:r>
            <a:r>
              <a:rPr sz="800" spc="16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JHS_S01_sap_2018‐03‐11.png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7069" y="9763759"/>
            <a:ext cx="1734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Full‐SD_SAS_v1.234_sp_2019‐02‐22.xlsm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49759" y="9763759"/>
            <a:ext cx="836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2/22/2019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49993" y="9763759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74%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00966" y="9763759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904731" y="1040891"/>
          <a:ext cx="6059804" cy="841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60144"/>
                <a:gridCol w="1035050"/>
                <a:gridCol w="756285"/>
                <a:gridCol w="756285"/>
                <a:gridCol w="1042670"/>
                <a:gridCol w="521335"/>
              </a:tblGrid>
              <a:tr h="320040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215" marR="182880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73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138.600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73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859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34.650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73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173.250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904731" y="4482084"/>
          <a:ext cx="6059803" cy="501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60144"/>
                <a:gridCol w="1035050"/>
                <a:gridCol w="756285"/>
                <a:gridCol w="756285"/>
                <a:gridCol w="1564004"/>
              </a:tblGrid>
              <a:tr h="320039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215" marR="182880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Nicolas JHS 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359150-001234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173.250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06324" y="336804"/>
          <a:ext cx="14899005" cy="9429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2010"/>
                <a:gridCol w="2870200"/>
                <a:gridCol w="2313305"/>
                <a:gridCol w="815975"/>
                <a:gridCol w="2950845"/>
                <a:gridCol w="2566670"/>
              </a:tblGrid>
              <a:tr h="7505699">
                <a:tc gridSpan="6">
                  <a:txBody>
                    <a:bodyPr/>
                    <a:lstStyle/>
                    <a:p>
                      <a:pPr marL="894270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61504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61504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616315" marR="1203325">
                        <a:lnSpc>
                          <a:spcPct val="113599"/>
                        </a:lnSpc>
                        <a:spcBef>
                          <a:spcPts val="7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896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72605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83650" indent="-171450">
                        <a:lnSpc>
                          <a:spcPct val="100000"/>
                        </a:lnSpc>
                        <a:spcBef>
                          <a:spcPts val="280"/>
                        </a:spcBef>
                        <a:buAutoNum type="arabicPeriod"/>
                        <a:tabLst>
                          <a:tab pos="888428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8238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8301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effect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2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65150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16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421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6065" indent="-825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of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6065" marR="30162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62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5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84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35"/>
                        </a:spcBef>
                        <a:tabLst>
                          <a:tab pos="128143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S03‐L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0717">
                <a:tc>
                  <a:txBody>
                    <a:bodyPr/>
                    <a:lstStyle/>
                    <a:p>
                      <a:pPr marL="72072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NICOLAS JUNIOR HIGH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673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ts val="1385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1100 W OLIVE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75"/>
                        </a:lnSpc>
                        <a:tabLst>
                          <a:tab pos="128143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2/22/2019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25"/>
                        </a:spcBef>
                        <a:tabLst>
                          <a:tab pos="128143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86155" y="473964"/>
            <a:ext cx="7968995" cy="8171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35661" y="8163203"/>
            <a:ext cx="371301" cy="491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6025" y="8317720"/>
            <a:ext cx="284654" cy="244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7437" y="8033966"/>
            <a:ext cx="321295" cy="204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61119" y="8686545"/>
            <a:ext cx="408431" cy="37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67131" y="7885176"/>
            <a:ext cx="1807464" cy="605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3468" y="8858927"/>
            <a:ext cx="209991" cy="1983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834986" y="1876940"/>
            <a:ext cx="599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NICOLAS JUNIOR HIGH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6178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Layouts\2018‐03‐10_Schematic\Orangethorpe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 ES_S01_sap_2018‐03‐11.png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620" y="9807954"/>
            <a:ext cx="1734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Full‐SD_SAS_v1.230_sp_2019‐02‐08.xlsm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321" y="9807954"/>
            <a:ext cx="784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2/8/2019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461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85%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2000" y="9807954"/>
            <a:ext cx="2306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168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64.680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168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64.680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336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129.360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Orangethorpe ES 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839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V349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-011990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336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129.360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314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46324"/>
                <a:gridCol w="782320"/>
                <a:gridCol w="2944495"/>
                <a:gridCol w="2571115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608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S01‐L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44767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ORANGETHORPE ELEMENTARY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085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75" algn="ctr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1400 S BROOKHURST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RD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ORANGETHORPE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3035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Layouts\2018‐03‐10_Schematic\Parks</a:t>
            </a:r>
            <a:r>
              <a:rPr sz="800" spc="16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JHS_S01_sap_2018‐03‐11.png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321" y="9807954"/>
            <a:ext cx="17348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Full‐SD_SAS_v1.231_sp_2019‐02‐11.xlsm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618" y="9807954"/>
            <a:ext cx="83629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2/11/2019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666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85%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2184" y="9807954"/>
            <a:ext cx="2306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6751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522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200.970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522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200.970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Parks JHS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839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V349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-003848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522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200.970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9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7715"/>
                <a:gridCol w="2589530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7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778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 gridSpan="2">
                  <a:txBody>
                    <a:bodyPr/>
                    <a:lstStyle/>
                    <a:p>
                      <a:pPr marL="77851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PARKS JUNIOR HIGH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9085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77569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1710 ROSECRANS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69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PARKS JUNIOR HIGH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627" y="9763759"/>
            <a:ext cx="55016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Layouts\2019‐02‐08_Constrained\Raymond</a:t>
            </a:r>
            <a:r>
              <a:rPr sz="800" spc="16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ES_S04_sap_2019‐02‐08.png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6659" y="9763759"/>
            <a:ext cx="1734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Full‐SD_SAS_v1.234_sp_2019‐02‐22.xlsm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49810" y="9763759"/>
            <a:ext cx="836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2/22/2019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50043" y="9763759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80%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01017" y="9763759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1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904731" y="1040891"/>
          <a:ext cx="6059804" cy="841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60144"/>
                <a:gridCol w="1035050"/>
                <a:gridCol w="756285"/>
                <a:gridCol w="756285"/>
                <a:gridCol w="1042670"/>
                <a:gridCol w="521335"/>
              </a:tblGrid>
              <a:tr h="320040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215" marR="182880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73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69.300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73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27.720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73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97.020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904731" y="4482084"/>
          <a:ext cx="6059803" cy="501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60144"/>
                <a:gridCol w="1035050"/>
                <a:gridCol w="756285"/>
                <a:gridCol w="756285"/>
                <a:gridCol w="1564004"/>
              </a:tblGrid>
              <a:tr h="320039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215" marR="182880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Raymond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259000-070156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97.020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06324" y="336804"/>
          <a:ext cx="14899005" cy="9429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2010"/>
                <a:gridCol w="2870200"/>
                <a:gridCol w="2313305"/>
                <a:gridCol w="815975"/>
                <a:gridCol w="2950845"/>
                <a:gridCol w="2566670"/>
              </a:tblGrid>
              <a:tr h="7505699">
                <a:tc gridSpan="6">
                  <a:txBody>
                    <a:bodyPr/>
                    <a:lstStyle/>
                    <a:p>
                      <a:pPr marL="894270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615045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61504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616315" marR="1203325">
                        <a:lnSpc>
                          <a:spcPct val="113599"/>
                        </a:lnSpc>
                        <a:spcBef>
                          <a:spcPts val="7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613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72605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83650" indent="-171450">
                        <a:lnSpc>
                          <a:spcPct val="100000"/>
                        </a:lnSpc>
                        <a:spcBef>
                          <a:spcPts val="280"/>
                        </a:spcBef>
                        <a:buAutoNum type="arabicPeriod"/>
                        <a:tabLst>
                          <a:tab pos="888428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8238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8301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effect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8301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8365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2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65150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16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421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6065" indent="-825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of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6065" marR="30162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62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5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43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8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8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84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35"/>
                        </a:spcBef>
                        <a:tabLst>
                          <a:tab pos="128143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0717">
                <a:tc>
                  <a:txBody>
                    <a:bodyPr/>
                    <a:lstStyle/>
                    <a:p>
                      <a:pPr marL="6489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RAYMOND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 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10" algn="ctr">
                        <a:lnSpc>
                          <a:spcPts val="138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517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RAYMOND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75"/>
                        </a:lnSpc>
                        <a:tabLst>
                          <a:tab pos="128143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2/22/2019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25"/>
                        </a:spcBef>
                        <a:tabLst>
                          <a:tab pos="128143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86155" y="473964"/>
            <a:ext cx="7968995" cy="8171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35661" y="8163203"/>
            <a:ext cx="371301" cy="491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6025" y="8317720"/>
            <a:ext cx="284654" cy="244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7437" y="8033966"/>
            <a:ext cx="321295" cy="204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61119" y="8686545"/>
            <a:ext cx="408431" cy="37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67131" y="7885176"/>
            <a:ext cx="1807464" cy="605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3468" y="8858927"/>
            <a:ext cx="209991" cy="1983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RAYMOND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4679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Layouts\2019‐02‐08_Constrained\Richman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ES_S03_sap_2019‐02‐08.png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8972" y="9807954"/>
            <a:ext cx="17348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Full‐SD_SAS_v1.232_sp_2019‐02‐13.xlsm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379" y="9807954"/>
            <a:ext cx="836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2/13/2019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518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76%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2057" y="9807954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10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Carport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99.330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162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62.370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272°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161.700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Richman 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747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V349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-007764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161.700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9" cy="9538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1116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1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65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0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S04‐L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66421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RICHMAN ELEMENTARY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9584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77569">
                        <a:lnSpc>
                          <a:spcPts val="141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700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 RICHMOND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69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2/13/2019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739" y="8193285"/>
            <a:ext cx="348758" cy="481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67" y="8350030"/>
            <a:ext cx="272678" cy="251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245" y="8062702"/>
            <a:ext cx="323617" cy="201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9288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1337" y="8893264"/>
            <a:ext cx="228598" cy="1906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RICHMAN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5848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Layouts\2019‐02‐08_Constrained\Rolling Hills</a:t>
            </a:r>
            <a:r>
              <a:rPr sz="800" spc="15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ES_S03_sap_2019‐02‐08.png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50131" y="9807954"/>
            <a:ext cx="17329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Full‐SD_SAS_v1.232_sp_2019‐02‐13.xlsm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1854" y="9807954"/>
            <a:ext cx="83629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2/13/2019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5626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82%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1084" y="9807954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1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851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69.300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57.750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127.050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Rolling Hills ES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259000-077470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127.050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314" cy="9538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31719"/>
                <a:gridCol w="796925"/>
                <a:gridCol w="2944495"/>
                <a:gridCol w="2571115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425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1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65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0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51625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ROLLING HILLS ELEMENTARY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085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31850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1460 ROLLING HILLS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69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2/13/2019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739" y="8193285"/>
            <a:ext cx="348758" cy="481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67" y="8350030"/>
            <a:ext cx="272678" cy="2513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245" y="8062702"/>
            <a:ext cx="323617" cy="201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9288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1337" y="8893264"/>
            <a:ext cx="228598" cy="1906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ROLLING HILLS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819" y="9638985"/>
            <a:ext cx="56337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08080"/>
                </a:solidFill>
                <a:latin typeface="Times New Roman"/>
                <a:cs typeface="Times New Roman"/>
              </a:rPr>
              <a:t>Z:\02_Projects\Fullerton </a:t>
            </a:r>
            <a:r>
              <a:rPr sz="800" spc="-15" dirty="0">
                <a:solidFill>
                  <a:srgbClr val="808080"/>
                </a:solidFill>
                <a:latin typeface="Times New Roman"/>
                <a:cs typeface="Times New Roman"/>
              </a:rPr>
              <a:t>School </a:t>
            </a:r>
            <a:r>
              <a:rPr sz="800" spc="-5" dirty="0">
                <a:solidFill>
                  <a:srgbClr val="808080"/>
                </a:solidFill>
                <a:latin typeface="Times New Roman"/>
                <a:cs typeface="Times New Roman"/>
              </a:rPr>
              <a:t>District\Engineering\Array </a:t>
            </a:r>
            <a:r>
              <a:rPr sz="800" spc="5" dirty="0">
                <a:solidFill>
                  <a:srgbClr val="808080"/>
                </a:solidFill>
                <a:latin typeface="Times New Roman"/>
                <a:cs typeface="Times New Roman"/>
              </a:rPr>
              <a:t>Layouts\2019-02-08_Constrained\Sunset </a:t>
            </a:r>
            <a:r>
              <a:rPr sz="800" spc="-20" dirty="0">
                <a:solidFill>
                  <a:srgbClr val="808080"/>
                </a:solidFill>
                <a:latin typeface="Times New Roman"/>
                <a:cs typeface="Times New Roman"/>
              </a:rPr>
              <a:t>Lane</a:t>
            </a:r>
            <a:r>
              <a:rPr sz="800" spc="-60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808080"/>
                </a:solidFill>
                <a:latin typeface="Times New Roman"/>
                <a:cs typeface="Times New Roman"/>
              </a:rPr>
              <a:t>ES_S03_pms_2019-03-07.png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5552" y="9638985"/>
            <a:ext cx="17310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808080"/>
                </a:solidFill>
                <a:latin typeface="Times New Roman"/>
                <a:cs typeface="Times New Roman"/>
              </a:rPr>
              <a:t>Full-SD_SAS_v1.238_ps_2019-03-07.xlsm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8464" y="9638985"/>
            <a:ext cx="782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808080"/>
                </a:solidFill>
                <a:latin typeface="Times New Roman"/>
                <a:cs typeface="Times New Roman"/>
              </a:rPr>
              <a:t>Printed:</a:t>
            </a:r>
            <a:r>
              <a:rPr sz="800" spc="50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800" spc="25" dirty="0">
                <a:solidFill>
                  <a:srgbClr val="808080"/>
                </a:solidFill>
                <a:latin typeface="Times New Roman"/>
                <a:cs typeface="Times New Roman"/>
              </a:rPr>
              <a:t>3/7/2019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35488" y="9638985"/>
            <a:ext cx="2019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" dirty="0">
                <a:solidFill>
                  <a:srgbClr val="808080"/>
                </a:solidFill>
                <a:latin typeface="Times New Roman"/>
                <a:cs typeface="Times New Roman"/>
              </a:rPr>
              <a:t>74</a:t>
            </a:r>
            <a:r>
              <a:rPr sz="800" spc="-95" dirty="0">
                <a:solidFill>
                  <a:srgbClr val="808080"/>
                </a:solidFill>
                <a:latin typeface="Times New Roman"/>
                <a:cs typeface="Times New Roman"/>
              </a:rPr>
              <a:t>%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7959" y="9638985"/>
            <a:ext cx="23056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90" dirty="0">
                <a:solidFill>
                  <a:srgbClr val="808080"/>
                </a:solidFill>
                <a:latin typeface="Times New Roman"/>
                <a:cs typeface="Times New Roman"/>
              </a:rPr>
              <a:t>SAS </a:t>
            </a:r>
            <a:r>
              <a:rPr sz="800" spc="5" dirty="0">
                <a:solidFill>
                  <a:srgbClr val="808080"/>
                </a:solidFill>
                <a:latin typeface="Times New Roman"/>
                <a:cs typeface="Times New Roman"/>
              </a:rPr>
              <a:t>Template </a:t>
            </a:r>
            <a:r>
              <a:rPr sz="800" spc="-15" dirty="0">
                <a:solidFill>
                  <a:srgbClr val="808080"/>
                </a:solidFill>
                <a:latin typeface="Times New Roman"/>
                <a:cs typeface="Times New Roman"/>
              </a:rPr>
              <a:t>Version: </a:t>
            </a:r>
            <a:r>
              <a:rPr sz="800" spc="-5" dirty="0">
                <a:solidFill>
                  <a:srgbClr val="808080"/>
                </a:solidFill>
                <a:latin typeface="Times New Roman"/>
                <a:cs typeface="Times New Roman"/>
              </a:rPr>
              <a:t>v110, </a:t>
            </a:r>
            <a:r>
              <a:rPr sz="800" dirty="0">
                <a:solidFill>
                  <a:srgbClr val="808080"/>
                </a:solidFill>
                <a:latin typeface="Times New Roman"/>
                <a:cs typeface="Times New Roman"/>
              </a:rPr>
              <a:t>Release Date:</a:t>
            </a:r>
            <a:r>
              <a:rPr sz="800" spc="-150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800" spc="20" dirty="0">
                <a:solidFill>
                  <a:srgbClr val="808080"/>
                </a:solidFill>
                <a:latin typeface="Times New Roman"/>
                <a:cs typeface="Times New Roman"/>
              </a:rPr>
              <a:t>01/22/2018</a:t>
            </a:r>
            <a:endParaRPr sz="8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94064" y="1149096"/>
          <a:ext cx="6061708" cy="8199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044575"/>
                <a:gridCol w="521970"/>
              </a:tblGrid>
              <a:tr h="307848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65" dirty="0">
                          <a:latin typeface="Times New Roman"/>
                          <a:cs typeface="Times New Roman"/>
                        </a:rPr>
                        <a:t>Location</a:t>
                      </a:r>
                      <a:r>
                        <a:rPr sz="9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ID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70" dirty="0">
                          <a:latin typeface="Times New Roman"/>
                          <a:cs typeface="Times New Roman"/>
                        </a:rPr>
                        <a:t>Racking</a:t>
                      </a:r>
                      <a:r>
                        <a:rPr sz="9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50" dirty="0">
                          <a:latin typeface="Times New Roman"/>
                          <a:cs typeface="Times New Roman"/>
                        </a:rPr>
                        <a:t>Type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70" dirty="0">
                          <a:latin typeface="Times New Roman"/>
                          <a:cs typeface="Times New Roman"/>
                        </a:rPr>
                        <a:t>Modules </a:t>
                      </a:r>
                      <a:r>
                        <a:rPr sz="900" spc="4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Rise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# </a:t>
                      </a:r>
                      <a:r>
                        <a:rPr sz="900" spc="5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9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Modules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690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spc="60" dirty="0">
                          <a:latin typeface="Times New Roman"/>
                          <a:cs typeface="Times New Roman"/>
                        </a:rPr>
                        <a:t>Size  </a:t>
                      </a:r>
                      <a:r>
                        <a:rPr sz="900" spc="20" dirty="0">
                          <a:latin typeface="Times New Roman"/>
                          <a:cs typeface="Times New Roman"/>
                        </a:rPr>
                        <a:t>DC</a:t>
                      </a:r>
                      <a:r>
                        <a:rPr sz="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20" dirty="0">
                          <a:latin typeface="Times New Roman"/>
                          <a:cs typeface="Times New Roman"/>
                        </a:rPr>
                        <a:t>kW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55" dirty="0">
                          <a:latin typeface="Times New Roman"/>
                          <a:cs typeface="Times New Roman"/>
                        </a:rPr>
                        <a:t>Azimuth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10" dirty="0">
                          <a:latin typeface="Times New Roman"/>
                          <a:cs typeface="Times New Roman"/>
                        </a:rPr>
                        <a:t>Tilt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7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A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0" dirty="0">
                          <a:latin typeface="Times New Roman"/>
                          <a:cs typeface="Times New Roman"/>
                        </a:rPr>
                        <a:t>Elevated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6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180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69.300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35" dirty="0">
                          <a:latin typeface="Times New Roman"/>
                          <a:cs typeface="Times New Roman"/>
                        </a:rPr>
                        <a:t>109°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20" dirty="0">
                          <a:latin typeface="Times New Roman"/>
                          <a:cs typeface="Times New Roman"/>
                        </a:rPr>
                        <a:t>7°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7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B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0" dirty="0">
                          <a:latin typeface="Times New Roman"/>
                          <a:cs typeface="Times New Roman"/>
                        </a:rPr>
                        <a:t>Elevated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6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180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69.300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35" dirty="0">
                          <a:latin typeface="Times New Roman"/>
                          <a:cs typeface="Times New Roman"/>
                        </a:rPr>
                        <a:t>109°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20" dirty="0">
                          <a:latin typeface="Times New Roman"/>
                          <a:cs typeface="Times New Roman"/>
                        </a:rPr>
                        <a:t>7°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360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138.600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94064" y="4520184"/>
          <a:ext cx="6061073" cy="4831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565910"/>
              </a:tblGrid>
              <a:tr h="307848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65" dirty="0">
                          <a:latin typeface="Times New Roman"/>
                          <a:cs typeface="Times New Roman"/>
                        </a:rPr>
                        <a:t>Location</a:t>
                      </a:r>
                      <a:r>
                        <a:rPr sz="9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30" dirty="0">
                          <a:latin typeface="Times New Roman"/>
                          <a:cs typeface="Times New Roman"/>
                        </a:rPr>
                        <a:t>ID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50" dirty="0">
                          <a:latin typeface="Times New Roman"/>
                          <a:cs typeface="Times New Roman"/>
                        </a:rPr>
                        <a:t>Meter</a:t>
                      </a:r>
                      <a:r>
                        <a:rPr sz="9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75" dirty="0">
                          <a:latin typeface="Times New Roman"/>
                          <a:cs typeface="Times New Roman"/>
                        </a:rPr>
                        <a:t>Name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50" dirty="0">
                          <a:latin typeface="Times New Roman"/>
                          <a:cs typeface="Times New Roman"/>
                        </a:rPr>
                        <a:t>Meter</a:t>
                      </a:r>
                      <a:r>
                        <a:rPr sz="9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Number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# </a:t>
                      </a:r>
                      <a:r>
                        <a:rPr sz="900" spc="5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Modules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690" indent="69850">
                        <a:lnSpc>
                          <a:spcPts val="1180"/>
                        </a:lnSpc>
                      </a:pPr>
                      <a:r>
                        <a:rPr sz="900" spc="60" dirty="0">
                          <a:latin typeface="Times New Roman"/>
                          <a:cs typeface="Times New Roman"/>
                        </a:rPr>
                        <a:t>Size  </a:t>
                      </a:r>
                      <a:r>
                        <a:rPr sz="900" spc="20" dirty="0">
                          <a:latin typeface="Times New Roman"/>
                          <a:cs typeface="Times New Roman"/>
                        </a:rPr>
                        <a:t>DC</a:t>
                      </a:r>
                      <a:r>
                        <a:rPr sz="9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20" dirty="0">
                          <a:latin typeface="Times New Roman"/>
                          <a:cs typeface="Times New Roman"/>
                        </a:rPr>
                        <a:t>kW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spc="85" dirty="0">
                          <a:latin typeface="Times New Roman"/>
                          <a:cs typeface="Times New Roman"/>
                        </a:rPr>
                        <a:t>Connected 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9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55" dirty="0">
                          <a:latin typeface="Times New Roman"/>
                          <a:cs typeface="Times New Roman"/>
                        </a:rPr>
                        <a:t>Arrays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65" dirty="0">
                          <a:latin typeface="Times New Roman"/>
                          <a:cs typeface="Times New Roman"/>
                        </a:rPr>
                        <a:t>Sunset </a:t>
                      </a:r>
                      <a:r>
                        <a:rPr sz="900" spc="50" dirty="0">
                          <a:latin typeface="Times New Roman"/>
                          <a:cs typeface="Times New Roman"/>
                        </a:rPr>
                        <a:t>Lane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65" dirty="0">
                          <a:latin typeface="Times New Roman"/>
                          <a:cs typeface="Times New Roman"/>
                        </a:rPr>
                        <a:t>ES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30" dirty="0">
                          <a:latin typeface="Times New Roman"/>
                          <a:cs typeface="Times New Roman"/>
                        </a:rPr>
                        <a:t>V349N-003728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360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45" dirty="0">
                          <a:latin typeface="Times New Roman"/>
                          <a:cs typeface="Times New Roman"/>
                        </a:rPr>
                        <a:t>138.600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spc="-10" dirty="0">
                          <a:latin typeface="Times New Roman"/>
                          <a:cs typeface="Times New Roman"/>
                        </a:rPr>
                        <a:t>A,B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8515" y="466344"/>
          <a:ext cx="14871063" cy="9243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8040"/>
                <a:gridCol w="2869565"/>
                <a:gridCol w="2303779"/>
                <a:gridCol w="815340"/>
                <a:gridCol w="2947034"/>
                <a:gridCol w="2567305"/>
              </a:tblGrid>
              <a:tr h="7310628">
                <a:tc gridSpan="6">
                  <a:txBody>
                    <a:bodyPr/>
                    <a:lstStyle/>
                    <a:p>
                      <a:pPr marL="8917940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600" spc="15" dirty="0">
                          <a:latin typeface="Times New Roman"/>
                          <a:cs typeface="Times New Roman"/>
                        </a:rPr>
                        <a:t>SCHEMATIC 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LAYOUT </a:t>
                      </a:r>
                      <a:r>
                        <a:rPr sz="1600" spc="70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600" spc="100" dirty="0">
                          <a:latin typeface="Times New Roman"/>
                          <a:cs typeface="Times New Roman"/>
                        </a:rPr>
                        <a:t>PROPOSED </a:t>
                      </a:r>
                      <a:r>
                        <a:rPr sz="1600" spc="50" dirty="0">
                          <a:latin typeface="Times New Roman"/>
                          <a:cs typeface="Times New Roman"/>
                        </a:rPr>
                        <a:t>SOLAR</a:t>
                      </a:r>
                      <a:r>
                        <a:rPr sz="16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40" dirty="0">
                          <a:latin typeface="Times New Roman"/>
                          <a:cs typeface="Times New Roman"/>
                        </a:rPr>
                        <a:t>SYSTEM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900" spc="15" dirty="0">
                          <a:latin typeface="Times New Roman"/>
                          <a:cs typeface="Times New Roman"/>
                        </a:rPr>
                        <a:t>TABLE </a:t>
                      </a:r>
                      <a:r>
                        <a:rPr sz="900" spc="4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900" spc="35" dirty="0">
                          <a:latin typeface="Times New Roman"/>
                          <a:cs typeface="Times New Roman"/>
                        </a:rPr>
                        <a:t>SOLAR</a:t>
                      </a:r>
                      <a:r>
                        <a:rPr sz="9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5" dirty="0">
                          <a:latin typeface="Times New Roman"/>
                          <a:cs typeface="Times New Roman"/>
                        </a:rPr>
                        <a:t>ARRAYS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15" dirty="0">
                          <a:latin typeface="Times New Roman"/>
                          <a:cs typeface="Times New Roman"/>
                        </a:rPr>
                        <a:t>TABLE </a:t>
                      </a:r>
                      <a:r>
                        <a:rPr sz="900" spc="4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900" spc="-25" dirty="0">
                          <a:latin typeface="Times New Roman"/>
                          <a:cs typeface="Times New Roman"/>
                        </a:rPr>
                        <a:t>UTILITY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30" dirty="0">
                          <a:latin typeface="Times New Roman"/>
                          <a:cs typeface="Times New Roman"/>
                        </a:rPr>
                        <a:t>METERS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8593455" marR="1209040">
                        <a:lnSpc>
                          <a:spcPct val="11000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Arrays 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were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designed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assuming 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crystalline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silicon </a:t>
                      </a:r>
                      <a:r>
                        <a:rPr sz="1100" spc="-100" dirty="0">
                          <a:latin typeface="Times New Roman"/>
                          <a:cs typeface="Times New Roman"/>
                        </a:rPr>
                        <a:t>PV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module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of nominal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power</a:t>
                      </a:r>
                      <a:r>
                        <a:rPr sz="1100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75" dirty="0"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385W 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estimated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conduit length </a:t>
                      </a:r>
                      <a:r>
                        <a:rPr sz="1100" spc="-75" dirty="0"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258</a:t>
                      </a:r>
                      <a:r>
                        <a:rPr sz="110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ft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2704465" algn="ctr">
                        <a:lnSpc>
                          <a:spcPct val="100000"/>
                        </a:lnSpc>
                      </a:pPr>
                      <a:r>
                        <a:rPr sz="900" spc="35" dirty="0">
                          <a:latin typeface="Times New Roman"/>
                          <a:cs typeface="Times New Roman"/>
                        </a:rPr>
                        <a:t>NOTES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8858885" indent="-169545">
                        <a:lnSpc>
                          <a:spcPct val="100000"/>
                        </a:lnSpc>
                        <a:spcBef>
                          <a:spcPts val="270"/>
                        </a:spcBef>
                        <a:buAutoNum type="arabicPeriod"/>
                        <a:tabLst>
                          <a:tab pos="8859520" algn="l"/>
                        </a:tabLst>
                      </a:pPr>
                      <a:r>
                        <a:rPr sz="1100" spc="-5" dirty="0">
                          <a:latin typeface="Times New Roman"/>
                          <a:cs typeface="Times New Roman"/>
                        </a:rPr>
                        <a:t>Results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easement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reports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may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affect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final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placement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solar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arrays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858885" indent="-16954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59520" algn="l"/>
                        </a:tabLst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Trees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and/or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other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obstructions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will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have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be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removed,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trimmed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relocated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858885" indent="-16954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59520" algn="l"/>
                        </a:tabLst>
                      </a:pPr>
                      <a:r>
                        <a:rPr sz="1100" spc="-160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10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detailed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analysis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effect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shade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arrays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not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been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performed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85888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59520" algn="l"/>
                        </a:tabLst>
                      </a:pPr>
                      <a:r>
                        <a:rPr sz="1100" spc="-160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soil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analysis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has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not been</a:t>
                      </a:r>
                      <a:r>
                        <a:rPr sz="110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performed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858885" indent="-16954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59520" algn="l"/>
                        </a:tabLst>
                      </a:pP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It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assumed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5" dirty="0">
                          <a:latin typeface="Times New Roman"/>
                          <a:cs typeface="Times New Roman"/>
                        </a:rPr>
                        <a:t>that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site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not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designated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flood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plain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885888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59520" algn="l"/>
                        </a:tabLst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Arrays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may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be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divided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into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4,000sf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sections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with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1'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gap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earthquake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safety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44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01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1055"/>
                        </a:lnSpc>
                        <a:spcBef>
                          <a:spcPts val="105"/>
                        </a:spcBef>
                      </a:pPr>
                      <a:r>
                        <a:rPr sz="900" spc="20" dirty="0">
                          <a:latin typeface="Times New Roman"/>
                          <a:cs typeface="Times New Roman"/>
                        </a:rPr>
                        <a:t>LEGEND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70865" marR="59944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Times New Roman"/>
                          <a:cs typeface="Times New Roman"/>
                        </a:rPr>
                        <a:t>7777 </a:t>
                      </a:r>
                      <a:r>
                        <a:rPr sz="900" spc="-8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700" spc="-85" dirty="0">
                          <a:latin typeface="Times New Roman"/>
                          <a:cs typeface="Times New Roman"/>
                        </a:rPr>
                        <a:t>ENTER </a:t>
                      </a:r>
                      <a:r>
                        <a:rPr sz="900" spc="-7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700" spc="-70" dirty="0">
                          <a:latin typeface="Times New Roman"/>
                          <a:cs typeface="Times New Roman"/>
                        </a:rPr>
                        <a:t>VENUE</a:t>
                      </a:r>
                      <a:r>
                        <a:rPr sz="900" spc="-70" dirty="0">
                          <a:latin typeface="Times New Roman"/>
                          <a:cs typeface="Times New Roman"/>
                        </a:rPr>
                        <a:t>, S</a:t>
                      </a:r>
                      <a:r>
                        <a:rPr sz="700" spc="-70" dirty="0">
                          <a:latin typeface="Times New Roman"/>
                          <a:cs typeface="Times New Roman"/>
                        </a:rPr>
                        <a:t>UITE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200  </a:t>
                      </a:r>
                      <a:r>
                        <a:rPr sz="900" spc="-5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700" spc="-55" dirty="0">
                          <a:latin typeface="Times New Roman"/>
                          <a:cs typeface="Times New Roman"/>
                        </a:rPr>
                        <a:t>UNTINGTON </a:t>
                      </a:r>
                      <a:r>
                        <a:rPr sz="900" spc="-9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700" spc="-90" dirty="0">
                          <a:latin typeface="Times New Roman"/>
                          <a:cs typeface="Times New Roman"/>
                        </a:rPr>
                        <a:t>EACH </a:t>
                      </a:r>
                      <a:r>
                        <a:rPr sz="900" spc="-130" dirty="0">
                          <a:latin typeface="Times New Roman"/>
                          <a:cs typeface="Times New Roman"/>
                        </a:rPr>
                        <a:t>CA </a:t>
                      </a:r>
                      <a:r>
                        <a:rPr sz="900" dirty="0">
                          <a:latin typeface="Times New Roman"/>
                          <a:cs typeface="Times New Roman"/>
                        </a:rPr>
                        <a:t>92647  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(714)</a:t>
                      </a:r>
                      <a:r>
                        <a:rPr sz="9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-5" dirty="0">
                          <a:latin typeface="Times New Roman"/>
                          <a:cs typeface="Times New Roman"/>
                        </a:rPr>
                        <a:t>408-2982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874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25" dirty="0">
                          <a:latin typeface="Times New Roman"/>
                          <a:cs typeface="Times New Roman"/>
                        </a:rPr>
                        <a:t>WWW</a:t>
                      </a:r>
                      <a:r>
                        <a:rPr sz="7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50" dirty="0">
                          <a:latin typeface="Times New Roman"/>
                          <a:cs typeface="Times New Roman"/>
                        </a:rPr>
                        <a:t>PFMGSOLAR</a:t>
                      </a:r>
                      <a:r>
                        <a:rPr sz="900" spc="-5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700" spc="-50" dirty="0">
                          <a:latin typeface="Times New Roman"/>
                          <a:cs typeface="Times New Roman"/>
                        </a:rPr>
                        <a:t>COM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69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u="sng" spc="-7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700" u="sng" spc="-7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ONFIDENTIALITY</a:t>
                      </a:r>
                      <a:r>
                        <a:rPr sz="7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u="sng" spc="-6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700" u="sng" spc="-6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TATEMENT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16865" indent="-1708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spc="-25" dirty="0">
                          <a:latin typeface="Times New Roman"/>
                          <a:cs typeface="Times New Roman"/>
                        </a:rPr>
                        <a:t>This</a:t>
                      </a:r>
                      <a:r>
                        <a:rPr sz="8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drawing</a:t>
                      </a:r>
                      <a:r>
                        <a:rPr sz="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800" spc="4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25" dirty="0">
                          <a:latin typeface="Times New Roman"/>
                          <a:cs typeface="Times New Roman"/>
                        </a:rPr>
                        <a:t>property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45" dirty="0">
                          <a:latin typeface="Times New Roman"/>
                          <a:cs typeface="Times New Roman"/>
                        </a:rPr>
                        <a:t>PFMG</a:t>
                      </a:r>
                      <a:r>
                        <a:rPr sz="8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Solar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45" dirty="0">
                          <a:latin typeface="Times New Roman"/>
                          <a:cs typeface="Times New Roman"/>
                        </a:rPr>
                        <a:t>LLC</a:t>
                      </a:r>
                      <a:r>
                        <a:rPr sz="800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3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5" dirty="0">
                          <a:latin typeface="Times New Roman"/>
                          <a:cs typeface="Times New Roman"/>
                        </a:rPr>
                        <a:t>is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6865" marR="342900" algn="ctr">
                        <a:lnSpc>
                          <a:spcPct val="101200"/>
                        </a:lnSpc>
                        <a:spcBef>
                          <a:spcPts val="15"/>
                        </a:spcBef>
                      </a:pPr>
                      <a:r>
                        <a:rPr sz="800" spc="35" dirty="0">
                          <a:latin typeface="Times New Roman"/>
                          <a:cs typeface="Times New Roman"/>
                        </a:rPr>
                        <a:t>not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4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35" dirty="0">
                          <a:latin typeface="Times New Roman"/>
                          <a:cs typeface="Times New Roman"/>
                        </a:rPr>
                        <a:t>be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disclosed</a:t>
                      </a:r>
                      <a:r>
                        <a:rPr sz="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4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30" dirty="0">
                          <a:latin typeface="Times New Roman"/>
                          <a:cs typeface="Times New Roman"/>
                        </a:rPr>
                        <a:t>others</a:t>
                      </a:r>
                      <a:r>
                        <a:rPr sz="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25" dirty="0">
                          <a:latin typeface="Times New Roman"/>
                          <a:cs typeface="Times New Roman"/>
                        </a:rPr>
                        <a:t>without</a:t>
                      </a:r>
                      <a:r>
                        <a:rPr sz="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25" dirty="0">
                          <a:latin typeface="Times New Roman"/>
                          <a:cs typeface="Times New Roman"/>
                        </a:rPr>
                        <a:t>written  consent </a:t>
                      </a:r>
                      <a:r>
                        <a:rPr sz="800" spc="15" dirty="0"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800" spc="-45" dirty="0">
                          <a:latin typeface="Times New Roman"/>
                          <a:cs typeface="Times New Roman"/>
                        </a:rPr>
                        <a:t>PFMG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Solar</a:t>
                      </a:r>
                      <a:r>
                        <a:rPr sz="80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140" dirty="0">
                          <a:latin typeface="Times New Roman"/>
                          <a:cs typeface="Times New Roman"/>
                        </a:rPr>
                        <a:t>LLC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9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Solar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Array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4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5" dirty="0">
                          <a:latin typeface="Times New Roman"/>
                          <a:cs typeface="Times New Roman"/>
                        </a:rPr>
                        <a:t>Point of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Interconnection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39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305"/>
                        </a:lnSpc>
                      </a:pPr>
                      <a:r>
                        <a:rPr sz="1100" spc="15" dirty="0">
                          <a:latin typeface="Times New Roman"/>
                          <a:cs typeface="Times New Roman"/>
                        </a:rPr>
                        <a:t>Proposed 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Conduit</a:t>
                      </a:r>
                      <a:r>
                        <a:rPr sz="11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Run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7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Tree 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be 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removed. 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Final 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count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may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vary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6994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Site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Name: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spc="15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name: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Site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Address: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20"/>
                        </a:spcBef>
                        <a:tabLst>
                          <a:tab pos="1278255" algn="l"/>
                        </a:tabLst>
                      </a:pPr>
                      <a:r>
                        <a:rPr sz="1650" spc="-15" baseline="2525" dirty="0">
                          <a:latin typeface="Times New Roman"/>
                          <a:cs typeface="Times New Roman"/>
                        </a:rPr>
                        <a:t>Revision:	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S01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4796">
                <a:tc>
                  <a:txBody>
                    <a:bodyPr/>
                    <a:lstStyle/>
                    <a:p>
                      <a:pPr marL="55118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125" dirty="0">
                          <a:latin typeface="Times New Roman"/>
                          <a:cs typeface="Times New Roman"/>
                        </a:rPr>
                        <a:t>SUNSET </a:t>
                      </a:r>
                      <a:r>
                        <a:rPr sz="1200" spc="-165" dirty="0">
                          <a:latin typeface="Times New Roman"/>
                          <a:cs typeface="Times New Roman"/>
                        </a:rPr>
                        <a:t>LANE </a:t>
                      </a:r>
                      <a:r>
                        <a:rPr sz="1200" spc="-155" dirty="0">
                          <a:latin typeface="Times New Roman"/>
                          <a:cs typeface="Times New Roman"/>
                        </a:rPr>
                        <a:t>ELEMENTARY</a:t>
                      </a:r>
                      <a:r>
                        <a:rPr sz="12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35" dirty="0">
                          <a:latin typeface="Times New Roman"/>
                          <a:cs typeface="Times New Roman"/>
                        </a:rPr>
                        <a:t>SCHOOL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355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145" dirty="0">
                          <a:latin typeface="Times New Roman"/>
                          <a:cs typeface="Times New Roman"/>
                        </a:rPr>
                        <a:t>FULLERTON </a:t>
                      </a:r>
                      <a:r>
                        <a:rPr sz="1200" spc="-130" dirty="0">
                          <a:latin typeface="Times New Roman"/>
                          <a:cs typeface="Times New Roman"/>
                        </a:rPr>
                        <a:t>SCHOOL</a:t>
                      </a:r>
                      <a:r>
                        <a:rPr sz="12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35" dirty="0">
                          <a:latin typeface="Times New Roman"/>
                          <a:cs typeface="Times New Roman"/>
                        </a:rPr>
                        <a:t>DISTRICT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200" spc="5" dirty="0">
                          <a:latin typeface="Times New Roman"/>
                          <a:cs typeface="Times New Roman"/>
                        </a:rPr>
                        <a:t>2030 </a:t>
                      </a:r>
                      <a:r>
                        <a:rPr sz="1200" spc="-120" dirty="0">
                          <a:latin typeface="Times New Roman"/>
                          <a:cs typeface="Times New Roman"/>
                        </a:rPr>
                        <a:t>SUNSET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65" dirty="0">
                          <a:latin typeface="Times New Roman"/>
                          <a:cs typeface="Times New Roman"/>
                        </a:rPr>
                        <a:t>LN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130" dirty="0">
                          <a:latin typeface="Times New Roman"/>
                          <a:cs typeface="Times New Roman"/>
                        </a:rPr>
                        <a:t>FULLERTON, </a:t>
                      </a:r>
                      <a:r>
                        <a:rPr sz="1200" spc="-170" dirty="0">
                          <a:latin typeface="Times New Roman"/>
                          <a:cs typeface="Times New Roman"/>
                        </a:rPr>
                        <a:t>CA</a:t>
                      </a:r>
                      <a:r>
                        <a:rPr sz="12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92833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1278255" algn="l"/>
                        </a:tabLst>
                      </a:pPr>
                      <a:r>
                        <a:rPr sz="1650" spc="22" baseline="2525" dirty="0">
                          <a:latin typeface="Times New Roman"/>
                          <a:cs typeface="Times New Roman"/>
                        </a:rPr>
                        <a:t>Date:	</a:t>
                      </a:r>
                      <a:r>
                        <a:rPr sz="1200" spc="40" dirty="0">
                          <a:latin typeface="Times New Roman"/>
                          <a:cs typeface="Times New Roman"/>
                        </a:rPr>
                        <a:t>3/7/2019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278255" algn="l"/>
                        </a:tabLst>
                      </a:pPr>
                      <a:r>
                        <a:rPr sz="1650" spc="7" baseline="2525" dirty="0">
                          <a:latin typeface="Times New Roman"/>
                          <a:cs typeface="Times New Roman"/>
                        </a:rPr>
                        <a:t>Drawn</a:t>
                      </a:r>
                      <a:r>
                        <a:rPr sz="1650" spc="-37" baseline="25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50" baseline="2525" dirty="0">
                          <a:latin typeface="Times New Roman"/>
                          <a:cs typeface="Times New Roman"/>
                        </a:rPr>
                        <a:t>by:	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PMS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96823" y="598932"/>
            <a:ext cx="8191499" cy="8212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39956" y="8068055"/>
            <a:ext cx="363384" cy="500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25128" y="8231123"/>
            <a:ext cx="302039" cy="256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94647" y="7956804"/>
            <a:ext cx="338809" cy="202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3500" y="8493252"/>
            <a:ext cx="420623" cy="1452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62559" y="7818119"/>
            <a:ext cx="1780870" cy="5817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367" y="8753855"/>
            <a:ext cx="259607" cy="201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SUNSET LANE ELEMENTARY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809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820" y="9638792"/>
            <a:ext cx="56642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Layouts\2019‐02‐08_Constrained\Valencia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Park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ES_S02_sap_2019‐02‐08.png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6107" y="9638792"/>
            <a:ext cx="17329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Full‐SD_SAS_v1.235_sp_2019‐02‐27.xlsm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8678" y="9638792"/>
            <a:ext cx="83629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2/27/2019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35126" y="9638792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69%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7566" y="9638792"/>
            <a:ext cx="2308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1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94064" y="1149096"/>
          <a:ext cx="6061708" cy="819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044575"/>
                <a:gridCol w="521970"/>
              </a:tblGrid>
              <a:tr h="30784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8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48.510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77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7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69.300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270°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77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0688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306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117.810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94064" y="4520184"/>
          <a:ext cx="6061073" cy="483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6969"/>
                <a:gridCol w="1033780"/>
                <a:gridCol w="758190"/>
                <a:gridCol w="758189"/>
                <a:gridCol w="1565910"/>
              </a:tblGrid>
              <a:tr h="307848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6055" indent="69850">
                        <a:lnSpc>
                          <a:spcPts val="118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5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Valencia Park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V349N-013636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306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117.810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A,B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8515" y="466344"/>
          <a:ext cx="14871064" cy="9243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8040"/>
                <a:gridCol w="2869565"/>
                <a:gridCol w="2305050"/>
                <a:gridCol w="814070"/>
                <a:gridCol w="2947034"/>
                <a:gridCol w="2567305"/>
              </a:tblGrid>
              <a:tr h="7310627">
                <a:tc gridSpan="6">
                  <a:txBody>
                    <a:bodyPr/>
                    <a:lstStyle/>
                    <a:p>
                      <a:pPr marL="8918575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8592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8593455" marR="1202690">
                        <a:lnSpc>
                          <a:spcPct val="11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445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270446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60790" indent="-171450">
                        <a:lnSpc>
                          <a:spcPct val="100000"/>
                        </a:lnSpc>
                        <a:spcBef>
                          <a:spcPts val="270"/>
                        </a:spcBef>
                        <a:buAutoNum type="arabicPeriod"/>
                        <a:tabLst>
                          <a:tab pos="886142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5952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15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effect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60155" indent="-170815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6079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244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24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070"/>
                        </a:lnSpc>
                        <a:spcBef>
                          <a:spcPts val="10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570865" marR="598805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74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9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6865" indent="-1708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of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16865" marR="3409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not to be disclosed to others without written 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consent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8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6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7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51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8894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021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S02‐L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1573">
                <a:tc>
                  <a:txBody>
                    <a:bodyPr/>
                    <a:lstStyle/>
                    <a:p>
                      <a:pPr marL="482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VALENCIA PARK ELEMENTARY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609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6460">
                        <a:lnSpc>
                          <a:spcPts val="135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3441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W VALENCIA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8636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60"/>
                        </a:lnSpc>
                        <a:tabLst>
                          <a:tab pos="1278255" algn="l"/>
                        </a:tabLst>
                      </a:pPr>
                      <a:r>
                        <a:rPr sz="1650" b="1" spc="-7" baseline="252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2/12/2019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190"/>
                        </a:spcBef>
                        <a:tabLst>
                          <a:tab pos="1278255" algn="l"/>
                        </a:tabLst>
                      </a:pPr>
                      <a:r>
                        <a:rPr sz="1650" b="1" baseline="2525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96823" y="598932"/>
            <a:ext cx="8191500" cy="8212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65191" y="8087617"/>
            <a:ext cx="338149" cy="469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1768" y="8236690"/>
            <a:ext cx="298845" cy="239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1911" y="7961871"/>
            <a:ext cx="334138" cy="192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3500" y="8593137"/>
            <a:ext cx="420623" cy="36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62559" y="7818119"/>
            <a:ext cx="1812035" cy="5857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0974" y="8759209"/>
            <a:ext cx="226670" cy="1873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VALENCIA PARK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10261600" cy="769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2800" y="1600200"/>
            <a:ext cx="4267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Remove 10 of our 14 aging lunch shelters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Pacific Drive (3)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Richman (3)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Rolling Hills 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Sunset Lane (2)</a:t>
            </a: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Cost to remove 10 aging lunch shelters $400,000 – No cost to the District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04800"/>
            <a:ext cx="1371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auhaus 93" panose="04030905020B02020C02" pitchFamily="82" charset="0"/>
              </a:rPr>
              <a:t>Remove Aging Lunch Shade Shelters</a:t>
            </a:r>
            <a:endParaRPr lang="en-US" sz="66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584" y="9807954"/>
            <a:ext cx="54876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Z:\02_Projects\Fullerton School District\Engineering\Array Layouts\2018‐03‐10_Schematic\Woodcrest</a:t>
            </a:r>
            <a:r>
              <a:rPr sz="800" spc="15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ES_S01_sap_2018‐03‐11.png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9067" y="9807954"/>
            <a:ext cx="17348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Full‐SD_SAS_v1.230_sp_2019‐02‐08.xlsm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2379" y="9807954"/>
            <a:ext cx="7848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Printed:</a:t>
            </a:r>
            <a:r>
              <a:rPr sz="800" spc="8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2/8/2019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6518" y="9807954"/>
            <a:ext cx="2025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71%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72057" y="9807954"/>
            <a:ext cx="2307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SAS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Template Version: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v110, </a:t>
            </a:r>
            <a:r>
              <a:rPr sz="800" spc="-5" dirty="0">
                <a:solidFill>
                  <a:srgbClr val="818181"/>
                </a:solidFill>
                <a:latin typeface="Calibri"/>
                <a:cs typeface="Calibri"/>
              </a:rPr>
              <a:t>Release Date:</a:t>
            </a:r>
            <a:r>
              <a:rPr sz="800" spc="5" dirty="0">
                <a:solidFill>
                  <a:srgbClr val="81818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18181"/>
                </a:solidFill>
                <a:latin typeface="Calibri"/>
                <a:cs typeface="Calibri"/>
              </a:rPr>
              <a:t>01/22/2018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877300" y="999744"/>
          <a:ext cx="6057898" cy="6751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042670"/>
                <a:gridCol w="525779"/>
              </a:tblGrid>
              <a:tr h="321564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Racking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Type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Modules in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Rise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Azimuth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Tilt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3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Elevated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288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110.880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180°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7°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67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288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110.880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877300" y="4495800"/>
          <a:ext cx="6057899" cy="5029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035"/>
                <a:gridCol w="1153794"/>
                <a:gridCol w="1035050"/>
                <a:gridCol w="756285"/>
                <a:gridCol w="756285"/>
                <a:gridCol w="1568450"/>
              </a:tblGrid>
              <a:tr h="321563"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Name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Meter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Number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# 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Modules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 marR="184785" indent="69850">
                        <a:lnSpc>
                          <a:spcPct val="1089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Size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DC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Connected to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Arrays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Woodcrest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ES 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259000-039582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288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110.880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35279" y="292608"/>
          <a:ext cx="14839949" cy="9538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7245"/>
                <a:gridCol w="2837815"/>
                <a:gridCol w="2313305"/>
                <a:gridCol w="815975"/>
                <a:gridCol w="2944495"/>
                <a:gridCol w="2571114"/>
              </a:tblGrid>
              <a:tr h="7578851">
                <a:tc gridSpan="6">
                  <a:txBody>
                    <a:bodyPr/>
                    <a:lstStyle/>
                    <a:p>
                      <a:pPr marL="888492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600" b="1" spc="-15" dirty="0">
                          <a:latin typeface="Arial"/>
                          <a:cs typeface="Arial"/>
                        </a:rPr>
                        <a:t>SCHEMATIC LAYOUT 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OF PROPOSED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SOLAR</a:t>
                      </a:r>
                      <a:r>
                        <a:rPr sz="16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SYSTEM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SOLAR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ARRAYS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8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TABLE OF UTILITY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METERS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8559800" marR="1202055">
                        <a:lnSpc>
                          <a:spcPct val="114500"/>
                        </a:lnSpc>
                        <a:spcBef>
                          <a:spcPts val="86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were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assuming a crystalline silicon PV module of nominal power =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385W 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Total estimated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 length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= 437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ft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670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NOTES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8827135" indent="-170815">
                        <a:lnSpc>
                          <a:spcPct val="100000"/>
                        </a:lnSpc>
                        <a:spcBef>
                          <a:spcPts val="290"/>
                        </a:spcBef>
                        <a:buAutoNum type="arabicPeriod"/>
                        <a:tabLst>
                          <a:tab pos="8827770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Results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easement reports may affect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placement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solar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</a:t>
                      </a:r>
                    </a:p>
                    <a:p>
                      <a:pPr marL="8825865" indent="-169545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6500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Trees and/or other obstructions will have to be removed, trimmed or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relocated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detailed analysis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effect 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shade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1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5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 soil analysis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has not been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performed</a:t>
                      </a: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It is assumed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that the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site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not in a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designated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flood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plain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8826500" indent="-170180">
                        <a:lnSpc>
                          <a:spcPct val="100000"/>
                        </a:lnSpc>
                        <a:spcBef>
                          <a:spcPts val="130"/>
                        </a:spcBef>
                        <a:buAutoNum type="arabicPeriod"/>
                        <a:tabLst>
                          <a:tab pos="8827135" algn="l"/>
                        </a:tabLst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Arrays may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divided into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4,000sf sections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 1'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gap for earthquake</a:t>
                      </a:r>
                      <a:r>
                        <a:rPr sz="11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safety</a:t>
                      </a:r>
                    </a:p>
                  </a:txBody>
                  <a:tcPr marL="0" marR="0" marT="133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6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LEGEND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65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69595" marR="603250" algn="ctr">
                        <a:lnSpc>
                          <a:spcPct val="1022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7777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ENTER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VENUE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UITE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200 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UNTINGTON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EACH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92647  (714)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408‐2982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8613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700" spc="10" dirty="0">
                          <a:latin typeface="Calibri"/>
                          <a:cs typeface="Calibri"/>
                        </a:rPr>
                        <a:t>WWW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PFMGSOLAR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COM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686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ONFIDENTIALITY</a:t>
                      </a:r>
                      <a:r>
                        <a:rPr sz="70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</a:t>
                      </a:r>
                      <a:r>
                        <a:rPr sz="7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TATEMENT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69240" indent="-825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This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drawing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property of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 LLC</a:t>
                      </a:r>
                      <a:r>
                        <a:rPr sz="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and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269240" marR="302895" algn="ctr">
                        <a:lnSpc>
                          <a:spcPct val="101299"/>
                        </a:lnSpc>
                        <a:spcBef>
                          <a:spcPts val="10"/>
                        </a:spcBef>
                      </a:pPr>
                      <a:r>
                        <a:rPr sz="800" b="1" spc="-5" dirty="0">
                          <a:latin typeface="Calibri"/>
                          <a:cs typeface="Calibri"/>
                        </a:rPr>
                        <a:t>is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not to be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disclosed to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others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without </a:t>
                      </a:r>
                      <a:r>
                        <a:rPr sz="800" b="1" dirty="0">
                          <a:latin typeface="Calibri"/>
                          <a:cs typeface="Calibri"/>
                        </a:rPr>
                        <a:t>written  consent from PFMG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5" dirty="0">
                          <a:latin typeface="Calibri"/>
                          <a:cs typeface="Calibri"/>
                        </a:rPr>
                        <a:t>LLC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8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Solar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Array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8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Interconnection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62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26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Proposed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Conduit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Run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28575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Tree to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removed.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Final count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vary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Site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name: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Site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Address: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Revision: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S01‐L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6813">
                <a:tc>
                  <a:txBody>
                    <a:bodyPr/>
                    <a:lstStyle/>
                    <a:p>
                      <a:pPr marL="5632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WOODCREST ELEMENTARY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31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FULLERTON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DISTRICT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952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080" algn="ctr">
                        <a:lnSpc>
                          <a:spcPts val="141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455 W BAKER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FULLERTON, CA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92832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385"/>
                        </a:lnSpc>
                        <a:tabLst>
                          <a:tab pos="1275080" algn="l"/>
                        </a:tabLst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Date:	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2/8/2019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014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1275080" algn="l"/>
                        </a:tabLst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Drawn by:	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SAP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515112" y="429768"/>
            <a:ext cx="7947659" cy="8631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442" y="8193171"/>
            <a:ext cx="344780" cy="479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12705" y="8350173"/>
            <a:ext cx="269805" cy="250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3095" y="8062819"/>
            <a:ext cx="323331" cy="20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6735" y="8719248"/>
            <a:ext cx="396240" cy="3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36652" y="7914131"/>
            <a:ext cx="1808988" cy="60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40707" y="8893478"/>
            <a:ext cx="228380" cy="192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974028" y="1931733"/>
            <a:ext cx="570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WOODCREST ELEMENTARY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612447"/>
            <a:ext cx="13213080" cy="1231106"/>
          </a:xfrm>
        </p:spPr>
        <p:txBody>
          <a:bodyPr/>
          <a:lstStyle/>
          <a:p>
            <a:pPr algn="ctr"/>
            <a:r>
              <a:rPr lang="en-US" sz="8000" dirty="0" smtClean="0">
                <a:latin typeface="Rockwell" panose="02060603020205020403" pitchFamily="18" charset="0"/>
              </a:rPr>
              <a:t>Next Steps</a:t>
            </a:r>
            <a:endParaRPr lang="en-US" sz="8000" dirty="0">
              <a:latin typeface="Rockwell" panose="02060603020205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381000" y="2057400"/>
            <a:ext cx="11887200" cy="3508653"/>
          </a:xfrm>
        </p:spPr>
        <p:txBody>
          <a:bodyPr/>
          <a:lstStyle/>
          <a:p>
            <a:pPr marL="742950" indent="-742950" algn="l">
              <a:buAutoNum type="arabicPeriod"/>
            </a:pPr>
            <a:r>
              <a:rPr lang="en-US" sz="4800" dirty="0" smtClean="0">
                <a:latin typeface="Rockwell" panose="02060603020205020403" pitchFamily="18" charset="0"/>
              </a:rPr>
              <a:t>Board approves placement locations</a:t>
            </a:r>
          </a:p>
          <a:p>
            <a:pPr marL="742950" indent="-742950" algn="l">
              <a:buAutoNum type="arabicPeriod"/>
            </a:pPr>
            <a:r>
              <a:rPr lang="en-US" sz="4800" dirty="0" smtClean="0">
                <a:latin typeface="Rockwell" panose="02060603020205020403" pitchFamily="18" charset="0"/>
              </a:rPr>
              <a:t>PFMG proceeds with applications and pre-construction</a:t>
            </a:r>
          </a:p>
          <a:p>
            <a:pPr marL="742950" indent="-742950" algn="l">
              <a:buAutoNum type="arabicPeriod"/>
            </a:pPr>
            <a:r>
              <a:rPr lang="en-US" sz="4800" dirty="0" smtClean="0">
                <a:latin typeface="Rockwell" panose="02060603020205020403" pitchFamily="18" charset="0"/>
              </a:rPr>
              <a:t>Construction</a:t>
            </a:r>
          </a:p>
          <a:p>
            <a:pPr algn="l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93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2B1FC4-A6C3-475C-9047-EFA5C2D530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/>
          <a:stretch/>
        </p:blipFill>
        <p:spPr>
          <a:xfrm>
            <a:off x="685800" y="1905000"/>
            <a:ext cx="10032447" cy="629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72800" y="1892300"/>
            <a:ext cx="4267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New Lunch Shelters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Pacific Drive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Richman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Rolling Hills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Sunset 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Hermosa (Larger)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Maple (Larger)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Raymond (Larger)</a:t>
            </a:r>
          </a:p>
          <a:p>
            <a:pPr lvl="1"/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Cost to build these structures-$1.6 Mil-No cost to the District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771604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auhaus 93" panose="04030905020B02020C02" pitchFamily="82" charset="0"/>
              </a:rPr>
              <a:t>Lunch Shade Shelters</a:t>
            </a:r>
            <a:endParaRPr lang="en-US" sz="66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150588-3BCA-4E3F-B445-27D9DBA21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676400"/>
            <a:ext cx="10212974" cy="6563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00" y="1676400"/>
            <a:ext cx="4267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New Blacktop Shade Shelters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Acacia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Maple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Nicolas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 smtClean="0"/>
              <a:t>Orangethorpe</a:t>
            </a:r>
            <a:endParaRPr lang="en-US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Rolling Hills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Valencia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Woodcrest</a:t>
            </a:r>
          </a:p>
          <a:p>
            <a:pPr lvl="1"/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Cost to build these structures-$0.6 Mil-No cost to the District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57200"/>
            <a:ext cx="1005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auhaus 93" panose="04030905020B02020C02" pitchFamily="82" charset="0"/>
              </a:rPr>
              <a:t>Blacktop Shade Shelters</a:t>
            </a:r>
            <a:endParaRPr lang="en-US" sz="66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DDCAAF-AA7F-4AFF-AA0F-02A9ABC08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2743200"/>
            <a:ext cx="10296155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4267200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New Field Shade Shelters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Acacia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 smtClean="0"/>
              <a:t>Beechwood</a:t>
            </a:r>
            <a:endParaRPr lang="en-US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Commonwealth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Pacific Drive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Golden Hill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 smtClean="0"/>
              <a:t>Ladera</a:t>
            </a:r>
            <a:r>
              <a:rPr lang="en-US" sz="3200" dirty="0" smtClean="0"/>
              <a:t> Vista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Laguna Road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Nicolas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Parks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Raymond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Sunset 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Valencia Park</a:t>
            </a:r>
          </a:p>
          <a:p>
            <a:pPr lvl="1"/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Cost to build these structures-$1.2 Mil-No cost to the District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9800" y="11430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auhaus 93" panose="04030905020B02020C02" pitchFamily="82" charset="0"/>
              </a:rPr>
              <a:t>Field Shade Shelters</a:t>
            </a:r>
            <a:endParaRPr lang="en-US" sz="66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72800" y="1676400"/>
            <a:ext cx="4267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New Parking Lot Shade Structure and EV Charging Stations: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District Office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 smtClean="0"/>
              <a:t>Fisler</a:t>
            </a:r>
            <a:endParaRPr lang="en-US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Richman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New Parking 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District Office</a:t>
            </a:r>
          </a:p>
          <a:p>
            <a:pPr lvl="1"/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Cost to build these structures-$0.7 Mil-No cost to the District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90600"/>
            <a:ext cx="10091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Bauhaus 93" panose="04030905020B02020C02" pitchFamily="82" charset="0"/>
              </a:rPr>
              <a:t>Parking Shade Shelters</a:t>
            </a:r>
            <a:endParaRPr lang="en-US" sz="6600" dirty="0">
              <a:latin typeface="Bauhaus 93" panose="04030905020B02020C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11295"/>
            <a:ext cx="9601200" cy="720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8600"/>
            <a:ext cx="8458200" cy="41227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609600" y="3352800"/>
            <a:ext cx="13792200" cy="5416868"/>
          </a:xfrm>
        </p:spPr>
        <p:txBody>
          <a:bodyPr/>
          <a:lstStyle/>
          <a:p>
            <a:pPr algn="l"/>
            <a:r>
              <a:rPr lang="en-US" sz="3200" dirty="0" smtClean="0"/>
              <a:t>PFMG Solar site walks to determine best placement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 smtClean="0"/>
              <a:t>District and Maintenance reviewed PFMG recommendations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 smtClean="0"/>
              <a:t>District met with each Site Leadership Team (Admin and Staff) to review  placement criteria, present proposed locations and collaborate on possible alternative locations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11 of the 20 sites came up with alternatives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 smtClean="0"/>
              <a:t>District shared alternatives with PFMG who was able to honor our changes</a:t>
            </a:r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94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464" y="203200"/>
            <a:ext cx="3073400" cy="3073400"/>
          </a:xfrm>
          <a:prstGeom prst="rect">
            <a:avLst/>
          </a:prstGeom>
          <a:noFill/>
          <a:effectLst>
            <a:glow rad="127000">
              <a:schemeClr val="bg1">
                <a:alpha val="23000"/>
              </a:schemeClr>
            </a:glow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7080" y="228600"/>
            <a:ext cx="13213080" cy="738664"/>
          </a:xfrm>
        </p:spPr>
        <p:txBody>
          <a:bodyPr/>
          <a:lstStyle/>
          <a:p>
            <a:pPr algn="ctr"/>
            <a:r>
              <a:rPr lang="en-US" sz="4800" u="sng" dirty="0" smtClean="0"/>
              <a:t>Placement Criteria of Photovoltaic Arrays</a:t>
            </a:r>
            <a:endParaRPr lang="en-US" sz="48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457200" y="1156335"/>
            <a:ext cx="13792200" cy="8894743"/>
          </a:xfrm>
        </p:spPr>
        <p:txBody>
          <a:bodyPr/>
          <a:lstStyle/>
          <a:p>
            <a:pPr algn="l"/>
            <a:r>
              <a:rPr lang="en-US" sz="3400" dirty="0" smtClean="0"/>
              <a:t>1. Requirements per DSA (Division of State Architects):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dirty="0" smtClean="0"/>
              <a:t>Solar panels can’t go on top of existing structures </a:t>
            </a:r>
          </a:p>
          <a:p>
            <a:pPr algn="l"/>
            <a:r>
              <a:rPr lang="en-US" sz="3400" dirty="0"/>
              <a:t> </a:t>
            </a:r>
            <a:r>
              <a:rPr lang="en-US" sz="3400" dirty="0" smtClean="0"/>
              <a:t>    (i.e. roofs, existing lunch shelters)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dirty="0" smtClean="0"/>
              <a:t>Solar panels must be at least 20 feet from any existing building</a:t>
            </a:r>
            <a:endParaRPr lang="en-US" sz="3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dirty="0" smtClean="0"/>
              <a:t>Solar panels can’t go over play ground equipment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dirty="0" smtClean="0"/>
              <a:t>Solar panels can’t go over existing easements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dirty="0" smtClean="0"/>
              <a:t>Solar panels can’t go over fire lanes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dirty="0" smtClean="0"/>
              <a:t>Solar structure needs to be ADA accessible</a:t>
            </a:r>
          </a:p>
          <a:p>
            <a:pPr algn="l"/>
            <a:endParaRPr lang="en-US" sz="3400" dirty="0"/>
          </a:p>
          <a:p>
            <a:pPr algn="l"/>
            <a:r>
              <a:rPr lang="en-US" sz="3400" dirty="0" smtClean="0"/>
              <a:t>2. Solar panels need maximum exposure-no interference with shade from buildings or trees</a:t>
            </a:r>
            <a:endParaRPr lang="en-US" sz="3400" dirty="0" smtClean="0">
              <a:effectLst>
                <a:glow rad="127000">
                  <a:schemeClr val="accent1"/>
                </a:glow>
              </a:effectLst>
            </a:endParaRPr>
          </a:p>
          <a:p>
            <a:pPr algn="l"/>
            <a:endParaRPr lang="en-US" sz="3400" dirty="0"/>
          </a:p>
          <a:p>
            <a:pPr algn="l"/>
            <a:r>
              <a:rPr lang="en-US" sz="3400" dirty="0" smtClean="0"/>
              <a:t>3. Avoid placing Solar panels in the front of schools for aesthetic reasons</a:t>
            </a:r>
          </a:p>
          <a:p>
            <a:pPr algn="l"/>
            <a:endParaRPr lang="en-US" sz="3400" dirty="0"/>
          </a:p>
          <a:p>
            <a:pPr algn="l"/>
            <a:r>
              <a:rPr lang="en-US" sz="3400" dirty="0" smtClean="0"/>
              <a:t>4. Replace displaced trees</a:t>
            </a:r>
          </a:p>
          <a:p>
            <a:pPr algn="l"/>
            <a:endParaRPr lang="en-US" sz="3400" dirty="0"/>
          </a:p>
          <a:p>
            <a:pPr algn="l"/>
            <a:r>
              <a:rPr lang="en-US" sz="3400" dirty="0" smtClean="0"/>
              <a:t>5. Create usable shade space for students and community</a:t>
            </a:r>
          </a:p>
        </p:txBody>
      </p:sp>
    </p:spTree>
    <p:extLst>
      <p:ext uri="{BB962C8B-B14F-4D97-AF65-F5344CB8AC3E}">
        <p14:creationId xmlns:p14="http://schemas.microsoft.com/office/powerpoint/2010/main" val="14447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6032</TotalTime>
  <Words>6063</Words>
  <Application>Microsoft Office PowerPoint</Application>
  <PresentationFormat>Custom</PresentationFormat>
  <Paragraphs>2263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Bauhaus 93</vt:lpstr>
      <vt:lpstr>Calibri</vt:lpstr>
      <vt:lpstr>Rockwell</vt:lpstr>
      <vt:lpstr>Times New Roman</vt:lpstr>
      <vt:lpstr>Office Theme</vt:lpstr>
      <vt:lpstr>Proposed Placement of Photovoltaic “Solar” Shelters</vt:lpstr>
      <vt:lpstr>What’s Our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Placement Criteria of Photovoltaic Arrays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spaniagua</dc:creator>
  <cp:lastModifiedBy>Robert Coghlan</cp:lastModifiedBy>
  <cp:revision>32</cp:revision>
  <dcterms:created xsi:type="dcterms:W3CDTF">2019-03-07T19:30:20Z</dcterms:created>
  <dcterms:modified xsi:type="dcterms:W3CDTF">2019-05-09T17:27:30Z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2019-02-14T00:00:00Z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2019-03-07T00:00:00Z</vt:filetime>
  </property>
</Properties>
</file>